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_rels/.rels" ContentType="application/vnd.openxmlformats-package.relationship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10.xml" ContentType="application/vnd.openxmlformats-officedocument.theme+xml"/>
  <Override PartName="/ppt/theme/theme8.xml" ContentType="application/vnd.openxmlformats-officedocument.theme+xml"/>
  <Override PartName="/ppt/theme/theme11.xml" ContentType="application/vnd.openxmlformats-officedocument.theme+xml"/>
  <Override PartName="/ppt/theme/theme9.xml" ContentType="application/vnd.openxmlformats-officedocument.theme+xml"/>
  <Override PartName="/ppt/slideMasters/_rels/slideMaster9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11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1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_rels/presentation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media/image1.png" ContentType="image/png"/>
  <Override PartName="/ppt/media/image4.jpeg" ContentType="image/jpeg"/>
  <Override PartName="/ppt/media/image2.png" ContentType="image/png"/>
  <Override PartName="/ppt/media/image3.png" ContentType="image/png"/>
  <Override PartName="/ppt/media/image5.png" ContentType="image/png"/>
  <Override PartName="/ppt/media/image10.jpeg" ContentType="image/jpeg"/>
  <Override PartName="/ppt/media/image7.png" ContentType="image/png"/>
  <Override PartName="/ppt/media/image6.png" ContentType="image/png"/>
  <Override PartName="/ppt/media/image8.png" ContentType="image/png"/>
  <Override PartName="/ppt/media/image9.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58" r:id="rId7"/>
    <p:sldMasterId id="2147483660" r:id="rId8"/>
    <p:sldMasterId id="2147483662" r:id="rId9"/>
    <p:sldMasterId id="2147483664" r:id="rId10"/>
    <p:sldMasterId id="2147483666" r:id="rId11"/>
    <p:sldMasterId id="2147483668" r:id="rId12"/>
  </p:sldMasterIdLst>
  <p:sldIdLst>
    <p:sldId id="256" r:id="rId13"/>
    <p:sldId id="257" r:id="rId14"/>
    <p:sldId id="258" r:id="rId15"/>
    <p:sldId id="259" r:id="rId16"/>
    <p:sldId id="260" r:id="rId17"/>
    <p:sldId id="261" r:id="rId18"/>
    <p:sldId id="262" r:id="rId19"/>
    <p:sldId id="263" r:id="rId20"/>
    <p:sldId id="264" r:id="rId21"/>
  </p:sldIdLst>
  <p:sldSz cx="12192000" cy="68580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" Target="slides/slide1.xml"/><Relationship Id="rId14" Type="http://schemas.openxmlformats.org/officeDocument/2006/relationships/slide" Target="slides/slide2.xml"/><Relationship Id="rId15" Type="http://schemas.openxmlformats.org/officeDocument/2006/relationships/slide" Target="slides/slide3.xml"/><Relationship Id="rId16" Type="http://schemas.openxmlformats.org/officeDocument/2006/relationships/slide" Target="slides/slide4.xml"/><Relationship Id="rId17" Type="http://schemas.openxmlformats.org/officeDocument/2006/relationships/slide" Target="slides/slide5.xml"/><Relationship Id="rId18" Type="http://schemas.openxmlformats.org/officeDocument/2006/relationships/slide" Target="slides/slide6.xml"/><Relationship Id="rId19" Type="http://schemas.openxmlformats.org/officeDocument/2006/relationships/slide" Target="slides/slide7.xml"/><Relationship Id="rId20" Type="http://schemas.openxmlformats.org/officeDocument/2006/relationships/slide" Target="slides/slide8.xml"/><Relationship Id="rId21" Type="http://schemas.openxmlformats.org/officeDocument/2006/relationships/slide" Target="slides/slide9.xml"/><Relationship Id="rId22" Type="http://schemas.openxmlformats.org/officeDocument/2006/relationships/presProps" Target="presProps.xml"/>
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1D261A-E5E3-4726-B045-FC336B09316F}" type="doc">
      <dgm:prSet loTypeId="urn:microsoft.com/office/officeart/2005/8/layout/vProcess5" loCatId="process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32F8275-0B64-4F30-87B9-874033E3C76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The outermost pairs of electrons in bonds and lone pairs repel each other.</a:t>
          </a:r>
        </a:p>
      </dgm:t>
    </dgm:pt>
    <dgm:pt modelId="{1D4C3A9B-3AB3-42E2-AA5B-E97FE5C6665A}" type="parTrans" cxnId="{A1577B92-B24B-4B66-A547-B9B7EAA420C5}">
      <dgm:prSet/>
      <dgm:spPr/>
      <dgm:t>
        <a:bodyPr/>
        <a:lstStyle/>
        <a:p>
          <a:endParaRPr lang="en-US"/>
        </a:p>
      </dgm:t>
    </dgm:pt>
    <dgm:pt modelId="{642D3724-3349-4C1C-A04C-F3B82D9BF078}" type="sibTrans" cxnId="{A1577B92-B24B-4B66-A547-B9B7EAA420C5}">
      <dgm:prSet/>
      <dgm:spPr/>
      <dgm:t>
        <a:bodyPr/>
        <a:lstStyle/>
        <a:p>
          <a:endParaRPr lang="en-US"/>
        </a:p>
      </dgm:t>
    </dgm:pt>
    <dgm:pt modelId="{9D47B720-9068-4D52-8D97-A5FEE18C548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This explains the shapes of covalent compounds.</a:t>
          </a:r>
        </a:p>
      </dgm:t>
    </dgm:pt>
    <dgm:pt modelId="{B37F7849-9468-4EF6-B244-459773DC090C}" type="parTrans" cxnId="{854687E5-31F6-4FDD-BA8A-753622F7B2EA}">
      <dgm:prSet/>
      <dgm:spPr/>
      <dgm:t>
        <a:bodyPr/>
        <a:lstStyle/>
        <a:p>
          <a:endParaRPr lang="en-US"/>
        </a:p>
      </dgm:t>
    </dgm:pt>
    <dgm:pt modelId="{AF94D185-2166-450E-871F-BE22BA20C60E}" type="sibTrans" cxnId="{854687E5-31F6-4FDD-BA8A-753622F7B2EA}">
      <dgm:prSet/>
      <dgm:spPr/>
      <dgm:t>
        <a:bodyPr/>
        <a:lstStyle/>
        <a:p>
          <a:endParaRPr lang="en-US"/>
        </a:p>
      </dgm:t>
    </dgm:pt>
    <dgm:pt modelId="{30BE939E-05D2-4E36-B6C6-B8CEBDA7175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And the shapes help to explain their reactivities.</a:t>
          </a:r>
        </a:p>
      </dgm:t>
    </dgm:pt>
    <dgm:pt modelId="{74F4AA21-48B1-49A6-B477-9EA10B23CB2B}" type="parTrans" cxnId="{9CEFF869-67FF-4EB9-A2DE-FD4E9C21D8B1}">
      <dgm:prSet/>
      <dgm:spPr/>
      <dgm:t>
        <a:bodyPr/>
        <a:lstStyle/>
        <a:p>
          <a:endParaRPr lang="en-US"/>
        </a:p>
      </dgm:t>
    </dgm:pt>
    <dgm:pt modelId="{45345026-5C8C-41D7-A2A9-122D5BD90A73}" type="sibTrans" cxnId="{9CEFF869-67FF-4EB9-A2DE-FD4E9C21D8B1}">
      <dgm:prSet/>
      <dgm:spPr/>
      <dgm:t>
        <a:bodyPr/>
        <a:lstStyle/>
        <a:p>
          <a:endParaRPr lang="en-US"/>
        </a:p>
      </dgm:t>
    </dgm:pt>
    <dgm:pt modelId="{F6D09615-25F9-1A4D-9FA6-DEC86C2C2E1D}" type="pres">
      <dgm:prSet presAssocID="{891D261A-E5E3-4726-B045-FC336B09316F}" presName="outerComposite" presStyleCnt="0">
        <dgm:presLayoutVars>
          <dgm:chMax val="5"/>
          <dgm:dir/>
          <dgm:resizeHandles val="exact"/>
        </dgm:presLayoutVars>
      </dgm:prSet>
      <dgm:spPr/>
    </dgm:pt>
    <dgm:pt modelId="{3A08E2CB-3A07-874A-8EE5-1FB4535CD78A}" type="pres">
      <dgm:prSet presAssocID="{891D261A-E5E3-4726-B045-FC336B09316F}" presName="dummyMaxCanvas" presStyleCnt="0">
        <dgm:presLayoutVars/>
      </dgm:prSet>
      <dgm:spPr/>
    </dgm:pt>
    <dgm:pt modelId="{CA28E2FB-3C23-AA44-B481-5F6D1EB783FD}" type="pres">
      <dgm:prSet presAssocID="{891D261A-E5E3-4726-B045-FC336B09316F}" presName="ThreeNodes_1" presStyleLbl="node1" presStyleIdx="0" presStyleCnt="3">
        <dgm:presLayoutVars>
          <dgm:bulletEnabled val="1"/>
        </dgm:presLayoutVars>
      </dgm:prSet>
      <dgm:spPr/>
    </dgm:pt>
    <dgm:pt modelId="{E0D186D2-2739-404D-B85A-E0CC597B2061}" type="pres">
      <dgm:prSet presAssocID="{891D261A-E5E3-4726-B045-FC336B09316F}" presName="ThreeNodes_2" presStyleLbl="node1" presStyleIdx="1" presStyleCnt="3">
        <dgm:presLayoutVars>
          <dgm:bulletEnabled val="1"/>
        </dgm:presLayoutVars>
      </dgm:prSet>
      <dgm:spPr/>
    </dgm:pt>
    <dgm:pt modelId="{8CB8FC40-AC66-A243-8949-BA6CA0CD2256}" type="pres">
      <dgm:prSet presAssocID="{891D261A-E5E3-4726-B045-FC336B09316F}" presName="ThreeNodes_3" presStyleLbl="node1" presStyleIdx="2" presStyleCnt="3">
        <dgm:presLayoutVars>
          <dgm:bulletEnabled val="1"/>
        </dgm:presLayoutVars>
      </dgm:prSet>
      <dgm:spPr/>
    </dgm:pt>
    <dgm:pt modelId="{E1AB6D7C-7754-BF48-9FD3-D54D511FB866}" type="pres">
      <dgm:prSet presAssocID="{891D261A-E5E3-4726-B045-FC336B09316F}" presName="ThreeConn_1-2" presStyleLbl="fgAccFollowNode1" presStyleIdx="0" presStyleCnt="2">
        <dgm:presLayoutVars>
          <dgm:bulletEnabled val="1"/>
        </dgm:presLayoutVars>
      </dgm:prSet>
      <dgm:spPr/>
    </dgm:pt>
    <dgm:pt modelId="{C04C25B2-4F4E-3542-BC24-DB7E7A6022E2}" type="pres">
      <dgm:prSet presAssocID="{891D261A-E5E3-4726-B045-FC336B09316F}" presName="ThreeConn_2-3" presStyleLbl="fgAccFollowNode1" presStyleIdx="1" presStyleCnt="2">
        <dgm:presLayoutVars>
          <dgm:bulletEnabled val="1"/>
        </dgm:presLayoutVars>
      </dgm:prSet>
      <dgm:spPr/>
    </dgm:pt>
    <dgm:pt modelId="{6268C926-670B-BB44-8D3B-17A90F534B19}" type="pres">
      <dgm:prSet presAssocID="{891D261A-E5E3-4726-B045-FC336B09316F}" presName="ThreeNodes_1_text" presStyleLbl="node1" presStyleIdx="2" presStyleCnt="3">
        <dgm:presLayoutVars>
          <dgm:bulletEnabled val="1"/>
        </dgm:presLayoutVars>
      </dgm:prSet>
      <dgm:spPr/>
    </dgm:pt>
    <dgm:pt modelId="{3F2FB7B7-68EF-FD44-BADB-5D15B70366A4}" type="pres">
      <dgm:prSet presAssocID="{891D261A-E5E3-4726-B045-FC336B09316F}" presName="ThreeNodes_2_text" presStyleLbl="node1" presStyleIdx="2" presStyleCnt="3">
        <dgm:presLayoutVars>
          <dgm:bulletEnabled val="1"/>
        </dgm:presLayoutVars>
      </dgm:prSet>
      <dgm:spPr/>
    </dgm:pt>
    <dgm:pt modelId="{CB57DCD2-CC3C-F542-A7A3-ED879359B0DC}" type="pres">
      <dgm:prSet presAssocID="{891D261A-E5E3-4726-B045-FC336B09316F}" presName="ThreeNodes_3_text" presStyleLbl="node1" presStyleIdx="2" presStyleCnt="3">
        <dgm:presLayoutVars>
          <dgm:bulletEnabled val="1"/>
        </dgm:presLayoutVars>
      </dgm:prSet>
      <dgm:spPr/>
    </dgm:pt>
  </dgm:ptLst>
  <dgm:cxnLst>
    <dgm:cxn modelId="{BC842803-03C0-D348-90F0-7BEFC5FE540A}" type="presOf" srcId="{9D47B720-9068-4D52-8D97-A5FEE18C5489}" destId="{E0D186D2-2739-404D-B85A-E0CC597B2061}" srcOrd="0" destOrd="0" presId="urn:microsoft.com/office/officeart/2005/8/layout/vProcess5"/>
    <dgm:cxn modelId="{A8ABDB0C-2172-114A-AF99-BA399E454905}" type="presOf" srcId="{642D3724-3349-4C1C-A04C-F3B82D9BF078}" destId="{E1AB6D7C-7754-BF48-9FD3-D54D511FB866}" srcOrd="0" destOrd="0" presId="urn:microsoft.com/office/officeart/2005/8/layout/vProcess5"/>
    <dgm:cxn modelId="{87BE2827-2805-D648-BDB7-7F3A6487F1E1}" type="presOf" srcId="{D32F8275-0B64-4F30-87B9-874033E3C769}" destId="{6268C926-670B-BB44-8D3B-17A90F534B19}" srcOrd="1" destOrd="0" presId="urn:microsoft.com/office/officeart/2005/8/layout/vProcess5"/>
    <dgm:cxn modelId="{0F8BE82A-A671-8E4B-8201-23E58F8EAA7D}" type="presOf" srcId="{891D261A-E5E3-4726-B045-FC336B09316F}" destId="{F6D09615-25F9-1A4D-9FA6-DEC86C2C2E1D}" srcOrd="0" destOrd="0" presId="urn:microsoft.com/office/officeart/2005/8/layout/vProcess5"/>
    <dgm:cxn modelId="{02B98839-FEA1-9D47-BEB9-F04A650EB007}" type="presOf" srcId="{D32F8275-0B64-4F30-87B9-874033E3C769}" destId="{CA28E2FB-3C23-AA44-B481-5F6D1EB783FD}" srcOrd="0" destOrd="0" presId="urn:microsoft.com/office/officeart/2005/8/layout/vProcess5"/>
    <dgm:cxn modelId="{2808BF54-0788-7547-A777-B34692985BD4}" type="presOf" srcId="{30BE939E-05D2-4E36-B6C6-B8CEBDA7175B}" destId="{CB57DCD2-CC3C-F542-A7A3-ED879359B0DC}" srcOrd="1" destOrd="0" presId="urn:microsoft.com/office/officeart/2005/8/layout/vProcess5"/>
    <dgm:cxn modelId="{9CEFF869-67FF-4EB9-A2DE-FD4E9C21D8B1}" srcId="{891D261A-E5E3-4726-B045-FC336B09316F}" destId="{30BE939E-05D2-4E36-B6C6-B8CEBDA7175B}" srcOrd="2" destOrd="0" parTransId="{74F4AA21-48B1-49A6-B477-9EA10B23CB2B}" sibTransId="{45345026-5C8C-41D7-A2A9-122D5BD90A73}"/>
    <dgm:cxn modelId="{9DC4C38F-306E-A644-AE5B-5EE46B25D691}" type="presOf" srcId="{9D47B720-9068-4D52-8D97-A5FEE18C5489}" destId="{3F2FB7B7-68EF-FD44-BADB-5D15B70366A4}" srcOrd="1" destOrd="0" presId="urn:microsoft.com/office/officeart/2005/8/layout/vProcess5"/>
    <dgm:cxn modelId="{A1577B92-B24B-4B66-A547-B9B7EAA420C5}" srcId="{891D261A-E5E3-4726-B045-FC336B09316F}" destId="{D32F8275-0B64-4F30-87B9-874033E3C769}" srcOrd="0" destOrd="0" parTransId="{1D4C3A9B-3AB3-42E2-AA5B-E97FE5C6665A}" sibTransId="{642D3724-3349-4C1C-A04C-F3B82D9BF078}"/>
    <dgm:cxn modelId="{4C145CB5-8CA0-474A-B62E-E83354E6F7D1}" type="presOf" srcId="{30BE939E-05D2-4E36-B6C6-B8CEBDA7175B}" destId="{8CB8FC40-AC66-A243-8949-BA6CA0CD2256}" srcOrd="0" destOrd="0" presId="urn:microsoft.com/office/officeart/2005/8/layout/vProcess5"/>
    <dgm:cxn modelId="{854687E5-31F6-4FDD-BA8A-753622F7B2EA}" srcId="{891D261A-E5E3-4726-B045-FC336B09316F}" destId="{9D47B720-9068-4D52-8D97-A5FEE18C5489}" srcOrd="1" destOrd="0" parTransId="{B37F7849-9468-4EF6-B244-459773DC090C}" sibTransId="{AF94D185-2166-450E-871F-BE22BA20C60E}"/>
    <dgm:cxn modelId="{B23815EE-7A81-CA46-9C1F-21B5136AF6F4}" type="presOf" srcId="{AF94D185-2166-450E-871F-BE22BA20C60E}" destId="{C04C25B2-4F4E-3542-BC24-DB7E7A6022E2}" srcOrd="0" destOrd="0" presId="urn:microsoft.com/office/officeart/2005/8/layout/vProcess5"/>
    <dgm:cxn modelId="{EAFD20EB-439D-E14D-85EC-981C34E274A4}" type="presParOf" srcId="{F6D09615-25F9-1A4D-9FA6-DEC86C2C2E1D}" destId="{3A08E2CB-3A07-874A-8EE5-1FB4535CD78A}" srcOrd="0" destOrd="0" presId="urn:microsoft.com/office/officeart/2005/8/layout/vProcess5"/>
    <dgm:cxn modelId="{9A61D189-51EF-FE4D-8595-814FE3115C10}" type="presParOf" srcId="{F6D09615-25F9-1A4D-9FA6-DEC86C2C2E1D}" destId="{CA28E2FB-3C23-AA44-B481-5F6D1EB783FD}" srcOrd="1" destOrd="0" presId="urn:microsoft.com/office/officeart/2005/8/layout/vProcess5"/>
    <dgm:cxn modelId="{6290FFDE-D33D-354B-8284-AFCF94DA3175}" type="presParOf" srcId="{F6D09615-25F9-1A4D-9FA6-DEC86C2C2E1D}" destId="{E0D186D2-2739-404D-B85A-E0CC597B2061}" srcOrd="2" destOrd="0" presId="urn:microsoft.com/office/officeart/2005/8/layout/vProcess5"/>
    <dgm:cxn modelId="{3B4DDEFB-97B0-3C40-8AE6-FE053A4BD791}" type="presParOf" srcId="{F6D09615-25F9-1A4D-9FA6-DEC86C2C2E1D}" destId="{8CB8FC40-AC66-A243-8949-BA6CA0CD2256}" srcOrd="3" destOrd="0" presId="urn:microsoft.com/office/officeart/2005/8/layout/vProcess5"/>
    <dgm:cxn modelId="{314DDCD4-0005-7942-99F3-445353D0AA23}" type="presParOf" srcId="{F6D09615-25F9-1A4D-9FA6-DEC86C2C2E1D}" destId="{E1AB6D7C-7754-BF48-9FD3-D54D511FB866}" srcOrd="4" destOrd="0" presId="urn:microsoft.com/office/officeart/2005/8/layout/vProcess5"/>
    <dgm:cxn modelId="{991EC9F3-8D1C-6140-81F8-59CB061A34DD}" type="presParOf" srcId="{F6D09615-25F9-1A4D-9FA6-DEC86C2C2E1D}" destId="{C04C25B2-4F4E-3542-BC24-DB7E7A6022E2}" srcOrd="5" destOrd="0" presId="urn:microsoft.com/office/officeart/2005/8/layout/vProcess5"/>
    <dgm:cxn modelId="{446C7F7A-F364-0744-9773-692449FD10D1}" type="presParOf" srcId="{F6D09615-25F9-1A4D-9FA6-DEC86C2C2E1D}" destId="{6268C926-670B-BB44-8D3B-17A90F534B19}" srcOrd="6" destOrd="0" presId="urn:microsoft.com/office/officeart/2005/8/layout/vProcess5"/>
    <dgm:cxn modelId="{8A130D54-0DFA-F546-87FF-ABDC793D0525}" type="presParOf" srcId="{F6D09615-25F9-1A4D-9FA6-DEC86C2C2E1D}" destId="{3F2FB7B7-68EF-FD44-BADB-5D15B70366A4}" srcOrd="7" destOrd="0" presId="urn:microsoft.com/office/officeart/2005/8/layout/vProcess5"/>
    <dgm:cxn modelId="{514B1416-AC99-AC48-88E0-9924CAA9230B}" type="presParOf" srcId="{F6D09615-25F9-1A4D-9FA6-DEC86C2C2E1D}" destId="{CB57DCD2-CC3C-F542-A7A3-ED879359B0DC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28E2FB-3C23-AA44-B481-5F6D1EB783FD}">
      <dsp:nvSpPr>
        <dsp:cNvPr id="0" name=""/>
        <dsp:cNvSpPr/>
      </dsp:nvSpPr>
      <dsp:spPr>
        <a:xfrm>
          <a:off x="0" y="0"/>
          <a:ext cx="9288654" cy="1106821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 dirty="0"/>
            <a:t>The outermost pairs of electrons in bonds and lone pairs repel each other.</a:t>
          </a:r>
        </a:p>
      </dsp:txBody>
      <dsp:txXfrm>
        <a:off x="32418" y="32418"/>
        <a:ext cx="8094307" cy="1041985"/>
      </dsp:txXfrm>
    </dsp:sp>
    <dsp:sp modelId="{E0D186D2-2739-404D-B85A-E0CC597B2061}">
      <dsp:nvSpPr>
        <dsp:cNvPr id="0" name=""/>
        <dsp:cNvSpPr/>
      </dsp:nvSpPr>
      <dsp:spPr>
        <a:xfrm>
          <a:off x="819587" y="1291291"/>
          <a:ext cx="9288654" cy="110682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This explains the shapes of covalent compounds.</a:t>
          </a:r>
        </a:p>
      </dsp:txBody>
      <dsp:txXfrm>
        <a:off x="852005" y="1323709"/>
        <a:ext cx="7684797" cy="1041985"/>
      </dsp:txXfrm>
    </dsp:sp>
    <dsp:sp modelId="{8CB8FC40-AC66-A243-8949-BA6CA0CD2256}">
      <dsp:nvSpPr>
        <dsp:cNvPr id="0" name=""/>
        <dsp:cNvSpPr/>
      </dsp:nvSpPr>
      <dsp:spPr>
        <a:xfrm>
          <a:off x="1639174" y="2582583"/>
          <a:ext cx="9288654" cy="1106821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l" defTabSz="11557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/>
            <a:t>And the shapes help to explain their reactivities.</a:t>
          </a:r>
        </a:p>
      </dsp:txBody>
      <dsp:txXfrm>
        <a:off x="1671592" y="2615001"/>
        <a:ext cx="7684797" cy="1041985"/>
      </dsp:txXfrm>
    </dsp:sp>
    <dsp:sp modelId="{E1AB6D7C-7754-BF48-9FD3-D54D511FB866}">
      <dsp:nvSpPr>
        <dsp:cNvPr id="0" name=""/>
        <dsp:cNvSpPr/>
      </dsp:nvSpPr>
      <dsp:spPr>
        <a:xfrm>
          <a:off x="8569220" y="839339"/>
          <a:ext cx="719433" cy="719433"/>
        </a:xfrm>
        <a:prstGeom prst="downArrow">
          <a:avLst>
            <a:gd name="adj1" fmla="val 55000"/>
            <a:gd name="adj2" fmla="val 45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200" kern="1200"/>
        </a:p>
      </dsp:txBody>
      <dsp:txXfrm>
        <a:off x="8731092" y="839339"/>
        <a:ext cx="395689" cy="541373"/>
      </dsp:txXfrm>
    </dsp:sp>
    <dsp:sp modelId="{C04C25B2-4F4E-3542-BC24-DB7E7A6022E2}">
      <dsp:nvSpPr>
        <dsp:cNvPr id="0" name=""/>
        <dsp:cNvSpPr/>
      </dsp:nvSpPr>
      <dsp:spPr>
        <a:xfrm>
          <a:off x="9388807" y="2123252"/>
          <a:ext cx="719433" cy="719433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3200" kern="1200"/>
        </a:p>
      </dsp:txBody>
      <dsp:txXfrm>
        <a:off x="9550679" y="2123252"/>
        <a:ext cx="395689" cy="5413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F47B53E-0114-4E58-9840-C1D7D66F50B3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0"/>
          </p:nvPr>
        </p:nvSpPr>
        <p:spPr/>
        <p:txBody>
          <a:bodyPr/>
          <a:p>
            <a:fld id="{02B037C3-FD4E-42C2-930A-82C1C7B1C67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8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3"/>
          </p:nvPr>
        </p:nvSpPr>
        <p:spPr/>
        <p:txBody>
          <a:bodyPr/>
          <a:p>
            <a:fld id="{F2E54075-7CFB-41D9-91D6-B8DD808CD08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07BF046-26F8-4A16-8448-349FB0B662B5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AFB3BA09-AD81-4FAB-A026-2A347BC43268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AC08BE40-6D83-476A-A6D3-D9AD0FFC12E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5E4C2ACA-EECF-4A47-BA9D-3065B72E3A1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1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18"/>
          </p:nvPr>
        </p:nvSpPr>
        <p:spPr/>
        <p:txBody>
          <a:bodyPr/>
          <a:p>
            <a:fld id="{77D633EA-6DBC-4867-B78C-030CEEEB5034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1"/>
          </p:nvPr>
        </p:nvSpPr>
        <p:spPr/>
        <p:txBody>
          <a:bodyPr/>
          <a:p>
            <a:fld id="{69D1E8B4-471E-4719-819E-D8429F0687E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24"/>
          </p:nvPr>
        </p:nvSpPr>
        <p:spPr/>
        <p:txBody>
          <a:bodyPr/>
          <a:p>
            <a:fld id="{921EC8BD-44F5-4183-9237-6D02731E36A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22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7"/>
          </p:nvPr>
        </p:nvSpPr>
        <p:spPr/>
        <p:txBody>
          <a:bodyPr/>
          <a:p>
            <a:fld id="{D284BE81-4605-4735-AE4C-64B7E73DD246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5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slideLayout" Target="../slideLayouts/slideLayout10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slideLayout" Target="../slideLayouts/slideLayout1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5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slideLayout" Target="../slideLayouts/slideLayout6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slideLayout" Target="../slideLayouts/slideLayout7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slideLayout" Target="../slideLayouts/slideLayout8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slideLayout" Target="../slideLayouts/slideLayout9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0" lang="en-US" sz="60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6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 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174C712B-EA8A-474D-A488-5AAC030FC2C0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9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the outline text format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Second Outline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Third Outline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Outline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Fifth Outline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Sixth Outline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Seventh Outline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32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1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dt" idx="28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8" name="PlaceHolder 5"/>
          <p:cNvSpPr>
            <a:spLocks noGrp="1"/>
          </p:cNvSpPr>
          <p:nvPr>
            <p:ph type="ftr" idx="29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9" name="PlaceHolder 6"/>
          <p:cNvSpPr>
            <a:spLocks noGrp="1"/>
          </p:cNvSpPr>
          <p:nvPr>
            <p:ph type="sldNum" idx="30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A20AECE9-768B-4CA5-8649-A1CC00CF0F98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7" r:id="rId2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32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  <a:noFill/>
          <a:ln w="0">
            <a:noFill/>
          </a:ln>
        </p:spPr>
        <p:txBody>
          <a:bodyPr lIns="90000" rIns="90000" tIns="45000" bIns="45000" anchor="t">
            <a:noAutofit/>
          </a:bodyPr>
          <a:p>
            <a:pPr marL="432000" indent="-3240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Click to edit the outline text format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1" marL="864000" indent="-3240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Second Outline Level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2" marL="1296000" indent="-2880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Third Outline Level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3" marL="1728000" indent="-2160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Fourth Outline Level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4" marL="2160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Fifth Outline Level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5" marL="2592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Sixth Outline Level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  <a:p>
            <a:pPr lvl="6" marL="3024000" indent="-2160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Seventh Outline Level</a:t>
            </a:r>
            <a:endParaRPr b="0" lang="en-US" sz="3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16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1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dt" idx="31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4" name="PlaceHolder 5"/>
          <p:cNvSpPr>
            <a:spLocks noGrp="1"/>
          </p:cNvSpPr>
          <p:nvPr>
            <p:ph type="ftr" idx="32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65" name="PlaceHolder 6"/>
          <p:cNvSpPr>
            <a:spLocks noGrp="1"/>
          </p:cNvSpPr>
          <p:nvPr>
            <p:ph type="sldNum" idx="33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E96B83CE-3137-4903-82C2-7098FE21B906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9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dt" idx="4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" name="PlaceHolder 4"/>
          <p:cNvSpPr>
            <a:spLocks noGrp="1"/>
          </p:cNvSpPr>
          <p:nvPr>
            <p:ph type="ftr" idx="5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" name="PlaceHolder 5"/>
          <p:cNvSpPr>
            <a:spLocks noGrp="1"/>
          </p:cNvSpPr>
          <p:nvPr>
            <p:ph type="sldNum" idx="6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AB29ADE5-157D-4262-A110-C8DD2433C3D2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724960" y="365040"/>
            <a:ext cx="2628720" cy="5811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 vert="eaVert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838080" y="365040"/>
            <a:ext cx="7733880" cy="58114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 vert="eaVer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dt" idx="7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ftr" idx="8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" name="PlaceHolder 5"/>
          <p:cNvSpPr>
            <a:spLocks noGrp="1"/>
          </p:cNvSpPr>
          <p:nvPr>
            <p:ph type="sldNum" idx="9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491BD29C-1266-4A5B-8734-4B06C7F5F3C0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1" name="PlaceHolder 5"/>
          <p:cNvSpPr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08AAB851-80F6-4937-AFFD-D216FADF15D5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5" r:id="rId2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5240" cy="28522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60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6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5240" cy="1499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Click to edit Master text styles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dt" idx="13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ftr" idx="14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8" name="PlaceHolder 5"/>
          <p:cNvSpPr>
            <a:spLocks noGrp="1"/>
          </p:cNvSpPr>
          <p:nvPr>
            <p:ph type="sldNum" idx="15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5549F29A-980C-4624-B451-E7C440A6BC7A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7" r:id="rId2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172200" y="1825560"/>
            <a:ext cx="5181120" cy="4350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dt" idx="16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ftr" idx="17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4" name="PlaceHolder 6"/>
          <p:cNvSpPr>
            <a:spLocks noGrp="1"/>
          </p:cNvSpPr>
          <p:nvPr>
            <p:ph type="sldNum" idx="18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2E3C8554-24A8-4688-AE31-2A5F18462CB3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9" r:id="rId2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8398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839880" y="1681200"/>
            <a:ext cx="5157360" cy="823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0" name="PlaceHolder 3"/>
          <p:cNvSpPr>
            <a:spLocks noGrp="1"/>
          </p:cNvSpPr>
          <p:nvPr>
            <p:ph type="body"/>
          </p:nvPr>
        </p:nvSpPr>
        <p:spPr>
          <a:xfrm>
            <a:off x="839880" y="2505240"/>
            <a:ext cx="5157360" cy="3684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body"/>
          </p:nvPr>
        </p:nvSpPr>
        <p:spPr>
          <a:xfrm>
            <a:off x="6172200" y="1681200"/>
            <a:ext cx="5182920" cy="823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1" lang="en-US" sz="24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body"/>
          </p:nvPr>
        </p:nvSpPr>
        <p:spPr>
          <a:xfrm>
            <a:off x="6172200" y="2505240"/>
            <a:ext cx="5182920" cy="368424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28600" indent="-228600" defTabSz="91440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Click to edit Master text styles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  <a:p>
            <a:pPr lvl="1" marL="6858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Second level</a:t>
            </a:r>
            <a:endParaRPr b="0" lang="en-US" sz="2400" spc="-1" strike="noStrike">
              <a:solidFill>
                <a:schemeClr val="dk1"/>
              </a:solidFill>
              <a:latin typeface="Calibri"/>
            </a:endParaRPr>
          </a:p>
          <a:p>
            <a:pPr lvl="2" marL="11430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Third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3" marL="16002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057400" indent="-228600" defTabSz="91440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3" name="PlaceHolder 6"/>
          <p:cNvSpPr>
            <a:spLocks noGrp="1"/>
          </p:cNvSpPr>
          <p:nvPr>
            <p:ph type="dt" idx="19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7"/>
          <p:cNvSpPr>
            <a:spLocks noGrp="1"/>
          </p:cNvSpPr>
          <p:nvPr>
            <p:ph type="ftr" idx="20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8"/>
          <p:cNvSpPr>
            <a:spLocks noGrp="1"/>
          </p:cNvSpPr>
          <p:nvPr>
            <p:ph type="sldNum" idx="21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811F3B8-0D13-409F-B27B-7208A5A30033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1" r:id="rId2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Click to edit Master title style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dt" idx="22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ftr" idx="23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9" name="PlaceHolder 4"/>
          <p:cNvSpPr>
            <a:spLocks noGrp="1"/>
          </p:cNvSpPr>
          <p:nvPr>
            <p:ph type="sldNum" idx="24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2F6846AD-71D1-4FEE-A0FC-D7B528A4A8CE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3" r:id="rId2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dt" idx="25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ftr" idx="26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sldNum" idx="27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9EB52D0E-78DD-473A-86A3-63D43B88714E}" type="slidenum">
              <a:rPr b="0" lang="en-US" sz="12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5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4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4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4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diagramData" Target="../diagrams/data1.xml"/><Relationship Id="rId2" Type="http://schemas.openxmlformats.org/officeDocument/2006/relationships/diagramLayout" Target="../diagrams/layout1.xml"/><Relationship Id="rId3" Type="http://schemas.openxmlformats.org/officeDocument/2006/relationships/diagramQuickStyle" Target="../diagrams/quickStyle1.xml"/><Relationship Id="rId4" Type="http://schemas.openxmlformats.org/officeDocument/2006/relationships/diagramColors" Target="../diagrams/colors1.xml"/><Relationship Id="rId5" Type="http://schemas.microsoft.com/office/2007/relationships/diagramDrawing" Target="../diagrams/drawing1.xml"/><Relationship Id="rId6" Type="http://schemas.openxmlformats.org/officeDocument/2006/relationships/slideLayout" Target="../slideLayouts/slideLayout4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slideLayout" Target="../slideLayouts/slideLayout4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0.jpeg"/><Relationship Id="rId2" Type="http://schemas.openxmlformats.org/officeDocument/2006/relationships/slideLayout" Target="../slideLayouts/slideLayout4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6" name="Rectangle 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91760" cy="6856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7" name="Rectangle 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91760" cy="44121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8" name="Rectangle 11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96520" y="551880"/>
            <a:ext cx="10998720" cy="461808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algn="t" blurRad="139680" dir="5400000" dist="127080" rotWithShape="0">
              <a:srgbClr val="000000">
                <a:alpha val="1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1523880" y="1293480"/>
            <a:ext cx="9143640" cy="32742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 defTabSz="914400">
              <a:lnSpc>
                <a:spcPct val="90000"/>
              </a:lnSpc>
              <a:buNone/>
            </a:pPr>
            <a:r>
              <a:rPr b="1" lang="en-US" sz="7200" spc="-1" strike="noStrike">
                <a:solidFill>
                  <a:schemeClr val="dk1"/>
                </a:solidFill>
                <a:latin typeface="Calibri Light"/>
              </a:rPr>
              <a:t>Valence Shell Electron Pair Repulsion Theory (VSEPR)</a:t>
            </a:r>
            <a:endParaRPr b="0" lang="en-US" sz="7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subTitle"/>
          </p:nvPr>
        </p:nvSpPr>
        <p:spPr>
          <a:xfrm>
            <a:off x="1523880" y="5514120"/>
            <a:ext cx="9143640" cy="6516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algn="ctr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Believe it or not, this name actually describes this idea pretty well.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71" name="Straight Connector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 flipH="1">
            <a:off x="596160" y="6354360"/>
            <a:ext cx="11000880" cy="360"/>
          </a:xfrm>
          <a:prstGeom prst="straightConnector1">
            <a:avLst/>
          </a:prstGeom>
          <a:ln w="101600">
            <a:solidFill>
              <a:srgbClr val="ffc000"/>
            </a:solidFill>
          </a:ln>
        </p:spPr>
      </p:cxn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Covalent bonds consist of pairs of electrons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838080" y="1825560"/>
            <a:ext cx="10515240" cy="9849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indent="0" defTabSz="914400">
              <a:lnSpc>
                <a:spcPct val="90000"/>
              </a:lnSpc>
              <a:spcBef>
                <a:spcPts val="100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This probably isn’t news to anybody, but electrons all have negative charge:</a:t>
            </a:r>
            <a:endParaRPr b="0" lang="en-US" sz="28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74" name="Picture 4" descr="Electron - Electron - Sticker | TeePublic"/>
          <p:cNvPicPr/>
          <p:nvPr/>
        </p:nvPicPr>
        <p:blipFill>
          <a:blip r:embed="rId1"/>
          <a:stretch/>
        </p:blipFill>
        <p:spPr>
          <a:xfrm>
            <a:off x="4428000" y="2810880"/>
            <a:ext cx="2943360" cy="2943360"/>
          </a:xfrm>
          <a:prstGeom prst="rect">
            <a:avLst/>
          </a:prstGeom>
          <a:ln w="0">
            <a:noFill/>
          </a:ln>
        </p:spPr>
      </p:pic>
      <p:sp>
        <p:nvSpPr>
          <p:cNvPr id="75" name="TextBox 6"/>
          <p:cNvSpPr/>
          <p:nvPr/>
        </p:nvSpPr>
        <p:spPr>
          <a:xfrm>
            <a:off x="7902360" y="6031080"/>
            <a:ext cx="489888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200" spc="-1" strike="noStrike">
                <a:solidFill>
                  <a:schemeClr val="dk1"/>
                </a:solidFill>
                <a:latin typeface="Calibri"/>
              </a:rPr>
              <a:t>Micrograph of electron courtesy of Dr. T. Sammakia, 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1200" spc="-1" strike="noStrike">
                <a:solidFill>
                  <a:schemeClr val="dk1"/>
                </a:solidFill>
                <a:latin typeface="Calibri"/>
              </a:rPr>
              <a:t>University of Colorado, Boulder.</a:t>
            </a:r>
            <a:endParaRPr b="0" lang="en-US" sz="1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0" lang="en-US" sz="4400" spc="-1" strike="noStrike">
                <a:solidFill>
                  <a:schemeClr val="dk1"/>
                </a:solidFill>
                <a:latin typeface="Calibri Light"/>
              </a:rPr>
              <a:t>In covalent compounds, there are a whole lot of electrons: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77" name="Picture 2" descr=""/>
          <p:cNvPicPr/>
          <p:nvPr/>
        </p:nvPicPr>
        <p:blipFill>
          <a:blip r:embed="rId1"/>
          <a:stretch/>
        </p:blipFill>
        <p:spPr>
          <a:xfrm>
            <a:off x="1152000" y="2175120"/>
            <a:ext cx="7219440" cy="3051000"/>
          </a:xfrm>
          <a:prstGeom prst="rect">
            <a:avLst/>
          </a:prstGeom>
          <a:ln w="0">
            <a:noFill/>
          </a:ln>
        </p:spPr>
      </p:pic>
      <p:sp>
        <p:nvSpPr>
          <p:cNvPr id="78" name="TextBox 3"/>
          <p:cNvSpPr/>
          <p:nvPr/>
        </p:nvSpPr>
        <p:spPr>
          <a:xfrm>
            <a:off x="8206920" y="3860640"/>
            <a:ext cx="2980080" cy="1918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US" sz="4000" spc="-1" strike="noStrike">
                <a:solidFill>
                  <a:schemeClr val="dk1"/>
                </a:solidFill>
                <a:latin typeface="Calibri"/>
              </a:rPr>
              <a:t>See?  Dots and lines everywhere!</a:t>
            </a:r>
            <a:endParaRPr b="0" lang="en-US" sz="4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Because electrons all have the same charge, they repel each other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0" name="TextBox 3"/>
          <p:cNvSpPr/>
          <p:nvPr/>
        </p:nvSpPr>
        <p:spPr>
          <a:xfrm>
            <a:off x="1338120" y="2173680"/>
            <a:ext cx="3747600" cy="3504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Put another way, the lone pairs and covalent bonds in covalent compounds try to get as far away from each other as possible.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81" name="Picture 6" descr=""/>
          <p:cNvPicPr/>
          <p:nvPr/>
        </p:nvPicPr>
        <p:blipFill>
          <a:blip r:embed="rId1"/>
          <a:stretch/>
        </p:blipFill>
        <p:spPr>
          <a:xfrm>
            <a:off x="7319880" y="1657440"/>
            <a:ext cx="2323800" cy="2285640"/>
          </a:xfrm>
          <a:prstGeom prst="rect">
            <a:avLst/>
          </a:prstGeom>
          <a:ln w="0">
            <a:noFill/>
          </a:ln>
        </p:spPr>
      </p:pic>
      <p:sp>
        <p:nvSpPr>
          <p:cNvPr id="82" name="TextBox 5"/>
          <p:cNvSpPr/>
          <p:nvPr/>
        </p:nvSpPr>
        <p:spPr>
          <a:xfrm>
            <a:off x="5915160" y="4071960"/>
            <a:ext cx="5438520" cy="1918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This means that even though we’ve been drawing methane as a 2-D structure, it actually forms a 3-D structure where the electrons get as far away from each other as possible.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Another example:  Ammonia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84" name="Picture 4" descr=""/>
          <p:cNvPicPr/>
          <p:nvPr/>
        </p:nvPicPr>
        <p:blipFill>
          <a:blip r:embed="rId1"/>
          <a:stretch/>
        </p:blipFill>
        <p:spPr>
          <a:xfrm>
            <a:off x="1585800" y="1752120"/>
            <a:ext cx="3396960" cy="2463840"/>
          </a:xfrm>
          <a:prstGeom prst="rect">
            <a:avLst/>
          </a:prstGeom>
          <a:ln w="0">
            <a:noFill/>
          </a:ln>
        </p:spPr>
      </p:pic>
      <p:pic>
        <p:nvPicPr>
          <p:cNvPr id="85" name="Picture 6" descr=""/>
          <p:cNvPicPr/>
          <p:nvPr/>
        </p:nvPicPr>
        <p:blipFill>
          <a:blip r:embed="rId2"/>
          <a:stretch/>
        </p:blipFill>
        <p:spPr>
          <a:xfrm>
            <a:off x="7012080" y="1841400"/>
            <a:ext cx="3593880" cy="2285640"/>
          </a:xfrm>
          <a:prstGeom prst="rect">
            <a:avLst/>
          </a:prstGeom>
          <a:ln w="0">
            <a:noFill/>
          </a:ln>
        </p:spPr>
      </p:pic>
      <p:sp>
        <p:nvSpPr>
          <p:cNvPr id="86" name="Right Arrow 3"/>
          <p:cNvSpPr/>
          <p:nvPr/>
        </p:nvSpPr>
        <p:spPr>
          <a:xfrm>
            <a:off x="5454720" y="2913120"/>
            <a:ext cx="1085400" cy="25956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4472c4"/>
          </a:solidFill>
          <a:ln>
            <a:solidFill>
              <a:srgbClr val="32549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7" name="TextBox 5"/>
          <p:cNvSpPr/>
          <p:nvPr/>
        </p:nvSpPr>
        <p:spPr>
          <a:xfrm>
            <a:off x="1714680" y="4514760"/>
            <a:ext cx="9072360" cy="13705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2800" spc="-1" strike="noStrike">
                <a:solidFill>
                  <a:schemeClr val="dk1"/>
                </a:solidFill>
                <a:latin typeface="Calibri"/>
              </a:rPr>
              <a:t>Likewise, the lone pairs and covalent bonds in ammonia repel each other, causing the real structure of ammonia to be three dimensional, as shown on the right.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8" name="Rectangle 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9" name="Rectangle 15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0" y="0"/>
            <a:ext cx="12191760" cy="2169720"/>
          </a:xfrm>
          <a:prstGeom prst="rect">
            <a:avLst/>
          </a:prstGeom>
          <a:gradFill rotWithShape="0">
            <a:gsLst>
              <a:gs pos="0">
                <a:srgbClr val="000000">
                  <a:alpha val="96000"/>
                </a:srgbClr>
              </a:gs>
              <a:gs pos="100000">
                <a:srgbClr val="2f5597"/>
              </a:gs>
            </a:gsLst>
            <a:lin ang="126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0" name="Rectangle 17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H="1">
            <a:off x="8082720" y="0"/>
            <a:ext cx="4096800" cy="2170440"/>
          </a:xfrm>
          <a:prstGeom prst="rect">
            <a:avLst/>
          </a:prstGeom>
          <a:gradFill rotWithShape="0">
            <a:gsLst>
              <a:gs pos="19000">
                <a:srgbClr val="203864">
                  <a:alpha val="68000"/>
                </a:srgbClr>
              </a:gs>
              <a:gs pos="100000">
                <a:srgbClr val="4472c4">
                  <a:alpha val="48000"/>
                </a:srgbClr>
              </a:gs>
            </a:gsLst>
            <a:lin ang="132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1" name="Rectangle 19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flipH="1" rot="16200000">
            <a:off x="5010840" y="-5009760"/>
            <a:ext cx="2170440" cy="12191760"/>
          </a:xfrm>
          <a:prstGeom prst="rect">
            <a:avLst/>
          </a:prstGeom>
          <a:gradFill rotWithShape="0">
            <a:gsLst>
              <a:gs pos="23000">
                <a:srgbClr val="2f5597">
                  <a:alpha val="16000"/>
                </a:srgbClr>
              </a:gs>
              <a:gs pos="99000">
                <a:srgbClr val="000000">
                  <a:alpha val="45000"/>
                </a:srgbClr>
              </a:gs>
            </a:gsLst>
            <a:lin ang="60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1383480" y="348840"/>
            <a:ext cx="9717840" cy="1576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rm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000" spc="-1" strike="noStrike">
                <a:solidFill>
                  <a:srgbClr val="ffffff"/>
                </a:solidFill>
                <a:latin typeface="Calibri Light"/>
              </a:rPr>
              <a:t>This is where the name for VSEPR comes from</a:t>
            </a:r>
            <a:endParaRPr b="0" lang="en-US" sz="4000" spc="-1" strike="noStrike">
              <a:solidFill>
                <a:schemeClr val="dk1"/>
              </a:solidFill>
              <a:latin typeface="Calibri"/>
            </a:endParaRPr>
          </a:p>
        </p:txBody>
      </p:sp>
      <p:graphicFrame>
        <p:nvGraphicFramePr>
          <p:cNvPr id="1" name="Diagram1"/>
          <p:cNvGraphicFramePr/>
          <p:nvPr>
            <p:extLst>
              <p:ext uri="{D42A27DB-BD31-4B8C-83A1-F6EECF244321}">
                <p14:modId xmlns:p14="http://schemas.microsoft.com/office/powerpoint/2010/main" val="1976200165"/>
              </p:ext>
            </p:extLst>
          </p:nvPr>
        </p:nvGraphicFramePr>
        <p:xfrm>
          <a:off x="644040" y="2616120"/>
          <a:ext cx="10927440" cy="3688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So, what do these shapes look like?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4" name="TextBox 3"/>
          <p:cNvSpPr/>
          <p:nvPr/>
        </p:nvSpPr>
        <p:spPr>
          <a:xfrm>
            <a:off x="838080" y="1553400"/>
            <a:ext cx="9029520" cy="1126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3200" spc="-1" strike="noStrike">
                <a:solidFill>
                  <a:schemeClr val="dk1"/>
                </a:solidFill>
                <a:latin typeface="Calibri"/>
              </a:rPr>
              <a:t>Let’s make a nice table to show it off: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95" name="Table 5"/>
          <p:cNvGraphicFramePr/>
          <p:nvPr/>
        </p:nvGraphicFramePr>
        <p:xfrm>
          <a:off x="1731240" y="2431800"/>
          <a:ext cx="8729280" cy="2855160"/>
        </p:xfrm>
        <a:graphic>
          <a:graphicData uri="http://schemas.openxmlformats.org/drawingml/2006/table">
            <a:tbl>
              <a:tblPr/>
              <a:tblGrid>
                <a:gridCol w="2377440"/>
                <a:gridCol w="2377440"/>
                <a:gridCol w="2377440"/>
                <a:gridCol w="1597320"/>
              </a:tblGrid>
              <a:tr h="370800"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1" lang="en-US" sz="2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Things* stuck to central atom</a:t>
                      </a:r>
                      <a:endParaRPr b="0" lang="en-US" sz="24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1" lang="en-US" sz="2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Name</a:t>
                      </a:r>
                      <a:endParaRPr b="0" lang="en-US" sz="24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1" lang="en-US" sz="2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Angle (roughly)</a:t>
                      </a:r>
                      <a:endParaRPr b="0" lang="en-US" sz="24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1" lang="en-US" sz="2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Example</a:t>
                      </a:r>
                      <a:endParaRPr b="0" lang="en-US" sz="2400" spc="-1" strike="noStrike">
                        <a:solidFill>
                          <a:srgbClr val="ffffff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2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4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2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Tetrahedral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2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109.5 degrees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2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CH</a:t>
                      </a:r>
                      <a:r>
                        <a:rPr b="0" lang="en-US" sz="2400" spc="-1" strike="noStrike" baseline="-25000">
                          <a:solidFill>
                            <a:schemeClr val="dk1"/>
                          </a:solidFill>
                          <a:latin typeface="Calibri"/>
                        </a:rPr>
                        <a:t>4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2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3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2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Trigonal Planar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2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120 degrees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2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BH</a:t>
                      </a:r>
                      <a:r>
                        <a:rPr b="0" lang="en-US" sz="2400" spc="-1" strike="noStrike" baseline="-25000">
                          <a:solidFill>
                            <a:schemeClr val="dk1"/>
                          </a:solidFill>
                          <a:latin typeface="Calibri"/>
                        </a:rPr>
                        <a:t>3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2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2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2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Linear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2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180 degrees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2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CO</a:t>
                      </a:r>
                      <a:r>
                        <a:rPr b="0" lang="en-US" sz="2400" spc="-1" strike="noStrike" baseline="-25000">
                          <a:solidFill>
                            <a:schemeClr val="dk1"/>
                          </a:solidFill>
                          <a:latin typeface="Calibri"/>
                        </a:rPr>
                        <a:t>2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2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1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2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Linear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2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(no angle)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US" sz="2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H</a:t>
                      </a:r>
                      <a:r>
                        <a:rPr b="0" lang="en-US" sz="2400" spc="-1" strike="noStrike" baseline="-25000">
                          <a:solidFill>
                            <a:schemeClr val="dk1"/>
                          </a:solidFill>
                          <a:latin typeface="Calibri"/>
                        </a:rPr>
                        <a:t>2</a:t>
                      </a:r>
                      <a:endParaRPr b="0" lang="en-US" sz="2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6" name="TextBox 5"/>
          <p:cNvSpPr/>
          <p:nvPr/>
        </p:nvSpPr>
        <p:spPr>
          <a:xfrm>
            <a:off x="5605560" y="5362920"/>
            <a:ext cx="592884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2400" spc="-1" strike="noStrike">
                <a:solidFill>
                  <a:schemeClr val="dk1"/>
                </a:solidFill>
                <a:latin typeface="Calibri"/>
              </a:rPr>
              <a:t>* Things = lone pairs + atoms – NOT BONDS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7" name="Rectangle 5128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91760" cy="685764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359280" y="1144800"/>
            <a:ext cx="3723840" cy="289620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rm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000" spc="-1" strike="noStrike">
                <a:solidFill>
                  <a:schemeClr val="dk1"/>
                </a:solidFill>
                <a:latin typeface="Calibri Light"/>
              </a:rPr>
              <a:t>Let’s see what these examples actually look like:</a:t>
            </a:r>
            <a:endParaRPr b="0" lang="en-US" sz="40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9" name="Rectangle 5130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 rot="5400000">
            <a:off x="688680" y="346320"/>
            <a:ext cx="145800" cy="7038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100" name="Picture 2" descr=""/>
          <p:cNvPicPr/>
          <p:nvPr/>
        </p:nvPicPr>
        <p:blipFill>
          <a:blip r:embed="rId1"/>
          <a:stretch/>
        </p:blipFill>
        <p:spPr>
          <a:xfrm>
            <a:off x="4941720" y="379080"/>
            <a:ext cx="2844360" cy="2925720"/>
          </a:xfrm>
          <a:prstGeom prst="rect">
            <a:avLst/>
          </a:prstGeom>
          <a:ln w="0">
            <a:noFill/>
          </a:ln>
        </p:spPr>
      </p:pic>
      <p:pic>
        <p:nvPicPr>
          <p:cNvPr id="101" name="Picture 4" descr=""/>
          <p:cNvPicPr/>
          <p:nvPr/>
        </p:nvPicPr>
        <p:blipFill>
          <a:blip r:embed="rId2"/>
          <a:stretch/>
        </p:blipFill>
        <p:spPr>
          <a:xfrm>
            <a:off x="8524080" y="379080"/>
            <a:ext cx="3250800" cy="2925720"/>
          </a:xfrm>
          <a:prstGeom prst="rect">
            <a:avLst/>
          </a:prstGeom>
          <a:ln w="0">
            <a:noFill/>
          </a:ln>
        </p:spPr>
      </p:pic>
      <p:sp>
        <p:nvSpPr>
          <p:cNvPr id="102" name="Rectangle 5132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359280" y="4177800"/>
            <a:ext cx="3706560" cy="18000"/>
          </a:xfrm>
          <a:prstGeom prst="rect">
            <a:avLst/>
          </a:prstGeom>
          <a:solidFill>
            <a:srgbClr val="d5d5d5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-26640" bIns="-26640" anchor="ctr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ffffff"/>
              </a:solidFill>
              <a:latin typeface="Calibri"/>
            </a:endParaRPr>
          </a:p>
        </p:txBody>
      </p:sp>
      <p:pic>
        <p:nvPicPr>
          <p:cNvPr id="103" name="Picture 2" descr="CO2 Lewis Structure, - Drawing Method of CO2 Lewis Structure ..."/>
          <p:cNvPicPr/>
          <p:nvPr/>
        </p:nvPicPr>
        <p:blipFill>
          <a:blip r:embed="rId3"/>
          <a:stretch/>
        </p:blipFill>
        <p:spPr>
          <a:xfrm>
            <a:off x="7035480" y="3850200"/>
            <a:ext cx="5909040" cy="1949760"/>
          </a:xfrm>
          <a:prstGeom prst="rect">
            <a:avLst/>
          </a:prstGeom>
          <a:ln w="0">
            <a:noFill/>
          </a:ln>
        </p:spPr>
      </p:pic>
      <p:pic>
        <p:nvPicPr>
          <p:cNvPr id="104" name="Picture 4" descr="Explain how to draw the Lewis structure for H2. | Homework ..."/>
          <p:cNvPicPr/>
          <p:nvPr/>
        </p:nvPicPr>
        <p:blipFill>
          <a:blip r:embed="rId4"/>
          <a:stretch/>
        </p:blipFill>
        <p:spPr>
          <a:xfrm>
            <a:off x="3706920" y="3278880"/>
            <a:ext cx="4799520" cy="3199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p>
            <a:pPr indent="0" defTabSz="914400">
              <a:lnSpc>
                <a:spcPct val="90000"/>
              </a:lnSpc>
              <a:buNone/>
            </a:pPr>
            <a:r>
              <a:rPr b="1" lang="en-US" sz="4400" spc="-1" strike="noStrike">
                <a:solidFill>
                  <a:schemeClr val="dk1"/>
                </a:solidFill>
                <a:latin typeface="Calibri Light"/>
              </a:rPr>
              <a:t>And now it’s time to practice!</a:t>
            </a: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106" name="Picture 2" descr=""/>
          <p:cNvPicPr/>
          <p:nvPr/>
        </p:nvPicPr>
        <p:blipFill>
          <a:blip r:embed="rId1"/>
          <a:stretch/>
        </p:blipFill>
        <p:spPr>
          <a:xfrm>
            <a:off x="1542960" y="2014560"/>
            <a:ext cx="6052680" cy="4035240"/>
          </a:xfrm>
          <a:prstGeom prst="rect">
            <a:avLst/>
          </a:prstGeom>
          <a:ln w="0">
            <a:noFill/>
          </a:ln>
        </p:spPr>
      </p:pic>
      <p:sp>
        <p:nvSpPr>
          <p:cNvPr id="107" name="TextBox 3"/>
          <p:cNvSpPr/>
          <p:nvPr/>
        </p:nvSpPr>
        <p:spPr>
          <a:xfrm>
            <a:off x="8115480" y="2814480"/>
            <a:ext cx="3071520" cy="2040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i="1" lang="en-US" sz="3200" spc="-1" strike="noStrike">
                <a:solidFill>
                  <a:schemeClr val="dk1"/>
                </a:solidFill>
                <a:latin typeface="Calibri"/>
              </a:rPr>
              <a:t>When I searched for “celebration” this is what came up.  Go figure.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 pitchFamily="0" charset="1"/>
        <a:ea typeface=""/>
        <a:cs typeface=""/>
      </a:majorFont>
      <a:minorFont>
        <a:latin typeface="Calibri" panose="020F0502020204030204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1995</TotalTime>
  <Application>LibreOffice/24.2.0.3$MacOSX_X86_64 LibreOffice_project/da48488a73ddd66ea24cf16bbc4f7b9c08e9bea1</Application>
  <AppVersion>15.0000</AppVersion>
  <Words>324</Words>
  <Paragraphs>43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2022-01-26T12:26:00Z</dcterms:created>
  <dc:creator>Ian Guch</dc:creator>
  <dc:description/>
  <dc:language>en-US</dc:language>
  <cp:lastModifiedBy/>
  <cp:lastPrinted>2024-01-25T13:51:27Z</cp:lastPrinted>
  <dcterms:modified xsi:type="dcterms:W3CDTF">2025-01-29T07:01:07Z</dcterms:modified>
  <cp:revision>10</cp:revision>
  <dc:subject/>
  <dc:title>Valence Shell Electron Pair Repulsion Theory (VSEPR)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Widescreen</vt:lpwstr>
  </property>
  <property fmtid="{D5CDD505-2E9C-101B-9397-08002B2CF9AE}" pid="3" name="Slides">
    <vt:i4>9</vt:i4>
  </property>
</Properties>
</file>